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handoutMasterIdLst>
    <p:handoutMasterId r:id="rId13"/>
  </p:handoutMasterIdLst>
  <p:sldIdLst>
    <p:sldId id="256" r:id="rId2"/>
    <p:sldId id="261" r:id="rId3"/>
    <p:sldId id="264" r:id="rId4"/>
    <p:sldId id="263" r:id="rId5"/>
    <p:sldId id="266" r:id="rId6"/>
    <p:sldId id="265" r:id="rId7"/>
    <p:sldId id="267" r:id="rId8"/>
    <p:sldId id="258" r:id="rId9"/>
    <p:sldId id="268" r:id="rId10"/>
    <p:sldId id="259" r:id="rId11"/>
    <p:sldId id="283" r:id="rId1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306" y="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6F439-AAA8-47D7-8541-5A5C4164F3E4}" type="datetimeFigureOut">
              <a:rPr lang="cs-CZ" smtClean="0"/>
              <a:t>30.3.2015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78B80-E6E0-42AC-AE75-EAB5391D7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322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8FAA-F793-417E-B404-4A5DA64FBDB2}" type="datetimeFigureOut">
              <a:rPr lang="cs-CZ" smtClean="0"/>
              <a:t>30.3.2015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C1B5-CBEE-49A6-958B-5348B02C12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8FAA-F793-417E-B404-4A5DA64FBDB2}" type="datetimeFigureOut">
              <a:rPr lang="cs-CZ" smtClean="0"/>
              <a:t>30.3.2015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C1B5-CBEE-49A6-958B-5348B02C12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8FAA-F793-417E-B404-4A5DA64FBDB2}" type="datetimeFigureOut">
              <a:rPr lang="cs-CZ" smtClean="0"/>
              <a:t>30.3.2015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C1B5-CBEE-49A6-958B-5348B02C12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8FAA-F793-417E-B404-4A5DA64FBDB2}" type="datetimeFigureOut">
              <a:rPr lang="cs-CZ" smtClean="0"/>
              <a:t>30.3.2015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C1B5-CBEE-49A6-958B-5348B02C12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8FAA-F793-417E-B404-4A5DA64FBDB2}" type="datetimeFigureOut">
              <a:rPr lang="cs-CZ" smtClean="0"/>
              <a:t>30.3.2015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C1B5-CBEE-49A6-958B-5348B02C12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8FAA-F793-417E-B404-4A5DA64FBDB2}" type="datetimeFigureOut">
              <a:rPr lang="cs-CZ" smtClean="0"/>
              <a:t>30.3.2015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C1B5-CBEE-49A6-958B-5348B02C125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8FAA-F793-417E-B404-4A5DA64FBDB2}" type="datetimeFigureOut">
              <a:rPr lang="cs-CZ" smtClean="0"/>
              <a:t>30.3.2015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C1B5-CBEE-49A6-958B-5348B02C12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8FAA-F793-417E-B404-4A5DA64FBDB2}" type="datetimeFigureOut">
              <a:rPr lang="cs-CZ" smtClean="0"/>
              <a:t>30.3.2015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C1B5-CBEE-49A6-958B-5348B02C12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8FAA-F793-417E-B404-4A5DA64FBDB2}" type="datetimeFigureOut">
              <a:rPr lang="cs-CZ" smtClean="0"/>
              <a:t>30.3.2015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C1B5-CBEE-49A6-958B-5348B02C12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8FAA-F793-417E-B404-4A5DA64FBDB2}" type="datetimeFigureOut">
              <a:rPr lang="cs-CZ" smtClean="0"/>
              <a:t>30.3.2015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25C1B5-CBEE-49A6-958B-5348B02C12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8FAA-F793-417E-B404-4A5DA64FBDB2}" type="datetimeFigureOut">
              <a:rPr lang="cs-CZ" smtClean="0"/>
              <a:t>30.3.2015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C1B5-CBEE-49A6-958B-5348B02C12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BC28FAA-F793-417E-B404-4A5DA64FBDB2}" type="datetimeFigureOut">
              <a:rPr lang="cs-CZ" smtClean="0"/>
              <a:t>30.3.2015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225C1B5-CBEE-49A6-958B-5348B02C125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tepan.boswart@kraj-lbc.cz" TargetMode="External"/><Relationship Id="rId2" Type="http://schemas.openxmlformats.org/officeDocument/2006/relationships/hyperlink" Target="mailto:lucie.ptakova@kraj-lbc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TVORBA STRATEGIE  A SPOLEČNÉHO AKČNÍHO PLÁNU V OBLASTI ROZVOJE </a:t>
            </a:r>
            <a:r>
              <a:rPr lang="cs-CZ" dirty="0" err="1" smtClean="0"/>
              <a:t>LIDSKÝCh</a:t>
            </a:r>
            <a:r>
              <a:rPr lang="cs-CZ" dirty="0" smtClean="0"/>
              <a:t> ZDROJŮ V Libereckém kraji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7" name="Picture 3" descr="C:\Users\ptakoval\AppData\Local\Microsoft\Windows\Temporary Internet Files\Content.Outlook\6SHAD9GN\SAP_logolink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661248"/>
            <a:ext cx="5937504" cy="646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336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Nadcházející Harmonogram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cs-CZ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18. března 2015 </a:t>
            </a:r>
            <a:r>
              <a:rPr lang="cs-CZ" b="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– 2. společné setkání všech 3 odborných pracovních skupin Paktu zaměstnanosti Libereckého </a:t>
            </a:r>
            <a:r>
              <a:rPr lang="cs-CZ" b="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kraje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18. března – 27. dubna 2015 </a:t>
            </a:r>
            <a:r>
              <a:rPr lang="cs-CZ" b="0" dirty="0" smtClean="0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– </a:t>
            </a:r>
            <a:r>
              <a:rPr lang="cs-CZ" b="0" smtClean="0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sběr projektových </a:t>
            </a:r>
            <a:r>
              <a:rPr lang="cs-CZ" b="0" dirty="0" smtClean="0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záměrů pro Společný akční plán (SAP) od všech zainteresovaných subjektů prostřednictvím webu</a:t>
            </a:r>
          </a:p>
          <a:p>
            <a:pPr>
              <a:buFontTx/>
              <a:buChar char="-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duben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- červenec 2015 – </a:t>
            </a:r>
            <a:r>
              <a:rPr lang="cs-CZ" b="0" dirty="0">
                <a:latin typeface="Arial" panose="020B0604020202020204" pitchFamily="34" charset="0"/>
                <a:cs typeface="Arial" panose="020B0604020202020204" pitchFamily="34" charset="0"/>
              </a:rPr>
              <a:t>spolupráce s externím specializovaným subjektem pro tvorbu Strategie a Společného akčního plánu</a:t>
            </a:r>
          </a:p>
          <a:p>
            <a:pPr marL="0" indent="0"/>
            <a:endParaRPr lang="cs-CZ" b="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indent="0"/>
            <a:endParaRPr lang="cs-CZ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81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kontakty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Lucie Ptáková</a:t>
            </a:r>
          </a:p>
          <a:p>
            <a:pPr algn="ctr"/>
            <a:r>
              <a:rPr lang="cs-CZ" b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</a:rPr>
              <a:t>lavní metodik projektu SAP LK</a:t>
            </a:r>
          </a:p>
          <a:p>
            <a:pPr algn="ctr"/>
            <a:r>
              <a:rPr lang="cs-CZ" b="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</a:rPr>
              <a:t>el: 485226402</a:t>
            </a:r>
          </a:p>
          <a:p>
            <a:pPr algn="ctr"/>
            <a:r>
              <a:rPr lang="cs-CZ" b="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</a:rPr>
              <a:t>mail: </a:t>
            </a: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lucie.ptakova@kraj-lbc.cz</a:t>
            </a:r>
            <a:endParaRPr lang="cs-CZ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s-CZ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Štěpán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Böswart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b="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</a:rPr>
              <a:t>rojektový manažer projektu SAP LK</a:t>
            </a:r>
          </a:p>
          <a:p>
            <a:pPr algn="ctr"/>
            <a:r>
              <a:rPr lang="cs-CZ" b="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</a:rPr>
              <a:t>el: 485226474</a:t>
            </a:r>
          </a:p>
          <a:p>
            <a:pPr algn="ctr"/>
            <a:r>
              <a:rPr lang="cs-CZ" b="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</a:rPr>
              <a:t>mail: </a:t>
            </a:r>
            <a:r>
              <a:rPr lang="cs-CZ" b="0" dirty="0">
                <a:latin typeface="Arial" panose="020B0604020202020204" pitchFamily="34" charset="0"/>
                <a:cs typeface="Arial" panose="020B0604020202020204" pitchFamily="34" charset="0"/>
                <a:hlinkClick r:id="rId3" tooltip="stepan.boswart@kraj-lbc.cz"/>
              </a:rPr>
              <a:t>stepan.boswart@kraj-lbc.cz</a:t>
            </a:r>
            <a:endParaRPr lang="cs-CZ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882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Program dnešního </a:t>
            </a:r>
            <a:r>
              <a:rPr lang="cs-CZ" dirty="0" smtClean="0"/>
              <a:t>setkání OPS </a:t>
            </a:r>
            <a:br>
              <a:rPr lang="cs-CZ" dirty="0" smtClean="0"/>
            </a:br>
            <a:r>
              <a:rPr lang="cs-CZ" dirty="0" smtClean="0"/>
              <a:t>(18. 3. 2015)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052736"/>
            <a:ext cx="7520940" cy="3579849"/>
          </a:xfrm>
        </p:spPr>
        <p:txBody>
          <a:bodyPr>
            <a:normAutofit/>
          </a:bodyPr>
          <a:lstStyle/>
          <a:p>
            <a:pPr>
              <a:buAutoNum type="arabicParenR"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1) shrnutí dosavadního průběhu sběru dat</a:t>
            </a:r>
          </a:p>
          <a:p>
            <a:pPr marL="0" indent="0"/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2) seznámení všech členů s konečnou verzí podkladu k vytvoření Strategie</a:t>
            </a:r>
          </a:p>
          <a:p>
            <a:pPr marL="0" indent="0"/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) vysvětlení pojmu „Společný akční plán“ (SAP)</a:t>
            </a:r>
          </a:p>
          <a:p>
            <a:pPr marL="0" indent="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0" indent="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) Společný akční plán (SAP) - sběr projektových záměrů</a:t>
            </a:r>
          </a:p>
          <a:p>
            <a:pPr marL="0" indent="0"/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5)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adcházející harmonogram</a:t>
            </a:r>
          </a:p>
          <a:p>
            <a:pPr>
              <a:buAutoNum type="arabicParenR"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AutoNum type="arabicParenR"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AutoNum type="arabicParenR"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AutoNum type="arabicParenR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49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cs typeface="Arial" panose="020B0604020202020204" pitchFamily="34" charset="0"/>
              </a:rPr>
              <a:t/>
            </a:r>
            <a:br>
              <a:rPr lang="cs-CZ" dirty="0" smtClean="0">
                <a:cs typeface="Arial" panose="020B0604020202020204" pitchFamily="34" charset="0"/>
              </a:rPr>
            </a:br>
            <a:r>
              <a:rPr lang="cs-CZ" dirty="0" smtClean="0">
                <a:cs typeface="Arial" panose="020B0604020202020204" pitchFamily="34" charset="0"/>
              </a:rPr>
              <a:t>shrnutí </a:t>
            </a:r>
            <a:r>
              <a:rPr lang="cs-CZ" dirty="0">
                <a:cs typeface="Arial" panose="020B0604020202020204" pitchFamily="34" charset="0"/>
              </a:rPr>
              <a:t>dosavadního průběhu sběru dat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cs-CZ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květen - červen 2014  - </a:t>
            </a:r>
            <a:r>
              <a:rPr lang="cs-CZ" b="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analýza stávajících strategických dokumentů</a:t>
            </a:r>
            <a:endParaRPr lang="cs-CZ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září </a:t>
            </a:r>
            <a:r>
              <a:rPr lang="cs-CZ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- říjen 2014  -  </a:t>
            </a:r>
            <a:r>
              <a:rPr lang="cs-CZ" b="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setkání v rámci tzv. kulatých stolů</a:t>
            </a:r>
          </a:p>
          <a:p>
            <a:pPr>
              <a:buFontTx/>
              <a:buChar char="-"/>
            </a:pPr>
            <a:r>
              <a:rPr lang="cs-CZ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17. října 2014 - </a:t>
            </a:r>
            <a:r>
              <a:rPr lang="cs-CZ" b="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konference ke Strategii rozvoje lidských zdrojů v Libereckém kraji</a:t>
            </a:r>
          </a:p>
          <a:p>
            <a:pPr>
              <a:buFontTx/>
              <a:buChar char="-"/>
            </a:pPr>
            <a:r>
              <a:rPr lang="cs-CZ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říjen - prosinec 2014 </a:t>
            </a:r>
            <a:r>
              <a:rPr lang="cs-CZ" b="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– setkání jednotlivých odborných pracovních skupin Paktu zaměstnanosti LK</a:t>
            </a:r>
          </a:p>
          <a:p>
            <a:pPr>
              <a:buFontTx/>
              <a:buChar char="-"/>
            </a:pPr>
            <a:r>
              <a:rPr lang="cs-CZ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14. ledna 2015</a:t>
            </a:r>
            <a:r>
              <a:rPr lang="cs-CZ" b="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- 1. společné setkání všech 3 odborných pracovních skupin Paktu zaměstnanosti Libereckého </a:t>
            </a:r>
            <a:r>
              <a:rPr lang="cs-CZ" b="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kraje</a:t>
            </a:r>
          </a:p>
          <a:p>
            <a:pPr marL="0" indent="0"/>
            <a:r>
              <a:rPr lang="cs-CZ" b="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cs-CZ" b="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   - domluvení garantů a subjektů vhodných ke spolupráci u každého opatření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37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cs typeface="Arial" panose="020B0604020202020204" pitchFamily="34" charset="0"/>
              </a:rPr>
              <a:t>shrnutí dosavadního průběhu sběru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cs-CZ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14</a:t>
            </a:r>
            <a:r>
              <a:rPr lang="cs-CZ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. ledna 2015  - 13. února 2015 </a:t>
            </a:r>
            <a:r>
              <a:rPr lang="cs-CZ" b="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-</a:t>
            </a:r>
            <a:r>
              <a:rPr lang="cs-CZ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cs-CZ" b="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proces připomínkování a úprav</a:t>
            </a:r>
          </a:p>
          <a:p>
            <a:pPr marL="0" indent="0"/>
            <a:r>
              <a:rPr lang="cs-CZ" b="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    - dořešení garantů u některých opatření </a:t>
            </a:r>
          </a:p>
          <a:p>
            <a:pPr marL="0" indent="0"/>
            <a:r>
              <a:rPr lang="cs-CZ" b="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cs-CZ" b="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   - projednání příchozích připomínek s metodičkami za jednotlivé oblasti</a:t>
            </a:r>
          </a:p>
          <a:p>
            <a:pPr marL="0" indent="0"/>
            <a:r>
              <a:rPr lang="cs-CZ" b="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cs-CZ" b="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   - projednání příchozích připomínek s vedoucími jednotlivých OPS</a:t>
            </a:r>
          </a:p>
          <a:p>
            <a:pPr marL="0" indent="0"/>
            <a:r>
              <a:rPr lang="cs-CZ" b="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cs-CZ" b="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   - </a:t>
            </a:r>
            <a:r>
              <a:rPr lang="cs-CZ" b="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projednání příchozích připomínek s </a:t>
            </a:r>
            <a:r>
              <a:rPr lang="cs-CZ" b="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vedoucími odborů Krajského úřadu LK</a:t>
            </a:r>
          </a:p>
          <a:p>
            <a:pPr marL="0" indent="0"/>
            <a:r>
              <a:rPr lang="cs-CZ" b="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                                    </a:t>
            </a:r>
          </a:p>
          <a:p>
            <a:pPr marL="0" indent="0"/>
            <a:r>
              <a:rPr lang="cs-CZ" b="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cs-CZ" b="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                                            </a:t>
            </a:r>
          </a:p>
          <a:p>
            <a:pPr marL="0" indent="0"/>
            <a:r>
              <a:rPr lang="cs-CZ" sz="2800" b="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cs-CZ" sz="2800" b="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                        </a:t>
            </a:r>
            <a:r>
              <a:rPr lang="cs-CZ" sz="28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zrušení 4 opatření                     </a:t>
            </a:r>
          </a:p>
          <a:p>
            <a:pPr>
              <a:buFontTx/>
              <a:buChar char="-"/>
            </a:pPr>
            <a:endParaRPr lang="cs-CZ" b="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indent="0"/>
            <a:endParaRPr lang="cs-CZ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8" name="Šipka doprava 7"/>
          <p:cNvSpPr/>
          <p:nvPr/>
        </p:nvSpPr>
        <p:spPr>
          <a:xfrm>
            <a:off x="1163719" y="3573016"/>
            <a:ext cx="2088232" cy="1152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89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Zrušená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00628"/>
            <a:ext cx="8352928" cy="3579849"/>
          </a:xfrm>
        </p:spPr>
        <p:txBody>
          <a:bodyPr/>
          <a:lstStyle/>
          <a:p>
            <a:pPr marL="0" indent="0"/>
            <a:endParaRPr lang="cs-CZ" sz="2000" u="sng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cs-CZ" sz="2000" u="sng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oblast vzdělávání</a:t>
            </a:r>
          </a:p>
          <a:p>
            <a:pPr marL="0" indent="0"/>
            <a:r>
              <a:rPr lang="cs-CZ" b="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„Rozvoj cílených aktivit k návratu (či udržení) ohrožených skupin na trhu práce“</a:t>
            </a:r>
            <a:endParaRPr lang="cs-CZ" b="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indent="0"/>
            <a:endParaRPr lang="cs-CZ" b="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cs-CZ" sz="2000" u="sng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oblast služeb a obchodu</a:t>
            </a:r>
          </a:p>
          <a:p>
            <a:pPr marL="0" indent="0"/>
            <a:r>
              <a:rPr lang="cs-CZ" b="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„Rozvoj aktivit vedoucích ke zlepšení stavu infrastruktury cestovního ruchu“</a:t>
            </a:r>
          </a:p>
          <a:p>
            <a:pPr marL="0" indent="0"/>
            <a:r>
              <a:rPr lang="cs-CZ" b="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„Využití přírodního a kulturně-historického potenciálu LK“</a:t>
            </a:r>
          </a:p>
          <a:p>
            <a:pPr marL="0" indent="0"/>
            <a:r>
              <a:rPr lang="cs-CZ" b="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„Podpora a rozvoj přeshraniční spolupráce“</a:t>
            </a:r>
          </a:p>
          <a:p>
            <a:pPr marL="0" indent="0"/>
            <a:endParaRPr lang="cs-CZ" sz="2000" u="sng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endParaRPr lang="cs-CZ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endParaRPr lang="cs-CZ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422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Konečná verze podkladu k vytvoření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cs-CZ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cs-CZ" smtClean="0">
                <a:latin typeface="Arial" panose="020B0604020202020204" pitchFamily="34" charset="0"/>
                <a:cs typeface="Arial" panose="020B0604020202020204" pitchFamily="34" charset="0"/>
              </a:rPr>
              <a:t>celkem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3 klíčové oblasti (formulovány 3 strategické cíle)</a:t>
            </a:r>
          </a:p>
          <a:p>
            <a:pPr marL="0" indent="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</a:rPr>
              <a:t>- oblast vzdělávání</a:t>
            </a:r>
          </a:p>
          <a:p>
            <a:pPr marL="0" indent="0"/>
            <a:r>
              <a:rPr lang="cs-CZ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- oblast sociálních služeb</a:t>
            </a:r>
          </a:p>
          <a:p>
            <a:pPr marL="0" indent="0"/>
            <a:r>
              <a:rPr lang="cs-CZ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- oblast služeb a obchodu</a:t>
            </a:r>
          </a:p>
          <a:p>
            <a:pPr>
              <a:buFontTx/>
              <a:buChar char="-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celkem 19 opatření</a:t>
            </a:r>
          </a:p>
          <a:p>
            <a:pPr marL="0" indent="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</a:rPr>
              <a:t>- oblast vzdělávání - O 1. – O 7.</a:t>
            </a:r>
            <a:endParaRPr lang="cs-CZ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cs-CZ" b="0" dirty="0">
                <a:latin typeface="Arial" panose="020B0604020202020204" pitchFamily="34" charset="0"/>
                <a:cs typeface="Arial" panose="020B0604020202020204" pitchFamily="34" charset="0"/>
              </a:rPr>
              <a:t>           - oblast sociálních </a:t>
            </a: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</a:rPr>
              <a:t>služeb - O 8. – O 13.</a:t>
            </a:r>
            <a:endParaRPr lang="cs-CZ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cs-CZ" b="0" dirty="0">
                <a:latin typeface="Arial" panose="020B0604020202020204" pitchFamily="34" charset="0"/>
                <a:cs typeface="Arial" panose="020B0604020202020204" pitchFamily="34" charset="0"/>
              </a:rPr>
              <a:t>           - oblast služeb a </a:t>
            </a: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</a:rPr>
              <a:t>obchodu - O 14. – O 19.</a:t>
            </a:r>
          </a:p>
          <a:p>
            <a:pPr marL="0" indent="0"/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</a:rPr>
              <a:t>-     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součástí každého opatření jsou aktivity, které ho naplňují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67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 panose="020B0604020202020204" pitchFamily="34" charset="0"/>
              </a:rPr>
              <a:t>shrnutí dosavadního průběhu sběru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cs-CZ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cs-CZ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13</a:t>
            </a:r>
            <a:r>
              <a:rPr lang="cs-CZ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. února 2015 </a:t>
            </a:r>
            <a:r>
              <a:rPr lang="cs-CZ" b="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- schválení konečné verze podkladu k vytvoření </a:t>
            </a:r>
            <a:r>
              <a:rPr lang="cs-CZ" b="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Strategie Výkonnou </a:t>
            </a:r>
            <a:r>
              <a:rPr lang="cs-CZ" b="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radou Paktu zaměstnanosti LK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726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32656"/>
            <a:ext cx="4784999" cy="6346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244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Společný akční plán (SAP)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cs-CZ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</a:rPr>
              <a:t>jednotný akční plán/sdružený akční plán</a:t>
            </a:r>
          </a:p>
          <a:p>
            <a:pPr>
              <a:buFontTx/>
              <a:buChar char="-"/>
            </a:pPr>
            <a:r>
              <a:rPr lang="cs-CZ" b="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</a:rPr>
              <a:t>ento termín zavádí Evropská komise v novém programovacím období 2014-2020</a:t>
            </a:r>
          </a:p>
          <a:p>
            <a:pPr>
              <a:buFontTx/>
              <a:buChar char="-"/>
            </a:pP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</a:rPr>
              <a:t>konsenzus </a:t>
            </a:r>
            <a:r>
              <a:rPr lang="cs-CZ" b="0" dirty="0">
                <a:latin typeface="Arial" panose="020B0604020202020204" pitchFamily="34" charset="0"/>
                <a:cs typeface="Arial" panose="020B0604020202020204" pitchFamily="34" charset="0"/>
              </a:rPr>
              <a:t>relevantních aktérů v Libereckém </a:t>
            </a: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</a:rPr>
              <a:t>kraji            stimulace tvorby </a:t>
            </a:r>
            <a:r>
              <a:rPr lang="cs-CZ" b="0" dirty="0">
                <a:latin typeface="Arial" panose="020B0604020202020204" pitchFamily="34" charset="0"/>
                <a:cs typeface="Arial" panose="020B0604020202020204" pitchFamily="34" charset="0"/>
              </a:rPr>
              <a:t>projektů v plánovacím období EU 2014-2020 v rámci všech skupin potenciálních </a:t>
            </a: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</a:rPr>
              <a:t>žadatelů</a:t>
            </a:r>
          </a:p>
          <a:p>
            <a:pPr>
              <a:buFontTx/>
              <a:buChar char="-"/>
            </a:pPr>
            <a:r>
              <a:rPr lang="cs-CZ" b="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</a:rPr>
              <a:t>znikne skupina </a:t>
            </a:r>
            <a:r>
              <a:rPr lang="cs-CZ" b="0" dirty="0">
                <a:latin typeface="Arial" panose="020B0604020202020204" pitchFamily="34" charset="0"/>
                <a:cs typeface="Arial" panose="020B0604020202020204" pitchFamily="34" charset="0"/>
              </a:rPr>
              <a:t>vzájemně provázaných a spolu souvisejících projektů, které směřují k naplnění předem stanovených </a:t>
            </a: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</a:rPr>
              <a:t>výsledků            rozvoj lidských zdrojů v Libereckém kraji </a:t>
            </a:r>
            <a:endParaRPr lang="cs-CZ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cs-CZ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cs-CZ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5827177" y="2420888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5827177" y="3532731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00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Úhly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Úhl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Ú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1406</TotalTime>
  <Words>513</Words>
  <Application>Microsoft Office PowerPoint</Application>
  <PresentationFormat>Předvádění na obrazovce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Úhly</vt:lpstr>
      <vt:lpstr>TVORBA STRATEGIE  A SPOLEČNÉHO AKČNÍHO PLÁNU V OBLASTI ROZVOJE LIDSKÝCh ZDROJŮ V Libereckém kraji</vt:lpstr>
      <vt:lpstr>Program dnešního setkání OPS  (18. 3. 2015) </vt:lpstr>
      <vt:lpstr> shrnutí dosavadního průběhu sběru dat </vt:lpstr>
      <vt:lpstr>shrnutí dosavadního průběhu sběru dat</vt:lpstr>
      <vt:lpstr>Zrušená opatření</vt:lpstr>
      <vt:lpstr>Konečná verze podkladu k vytvoření strategie</vt:lpstr>
      <vt:lpstr>shrnutí dosavadního průběhu sběru dat</vt:lpstr>
      <vt:lpstr>Prezentace aplikace PowerPoint</vt:lpstr>
      <vt:lpstr>Společný akční plán (SAP)</vt:lpstr>
      <vt:lpstr>Nadcházející Harmonogram </vt:lpstr>
      <vt:lpstr>kontakty</vt:lpstr>
    </vt:vector>
  </TitlesOfParts>
  <Company>Krajský úřad Libereckého kraje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TVORBA STRATEGIE  A SPOLEČNÉHO AKČNÍHO PLÁNU V OBLASTI ROZVOJE LIDSKÝCh ZDROJŮ V Libereckém kraji</dc:title>
  <dc:creator>Ptakova Lucie</dc:creator>
  <cp:lastModifiedBy>martin</cp:lastModifiedBy>
  <cp:revision>52</cp:revision>
  <cp:lastPrinted>2015-03-17T08:09:12Z</cp:lastPrinted>
  <dcterms:created xsi:type="dcterms:W3CDTF">2015-03-11T07:00:59Z</dcterms:created>
  <dcterms:modified xsi:type="dcterms:W3CDTF">2015-03-30T14:15:46Z</dcterms:modified>
</cp:coreProperties>
</file>